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2" r:id="rId6"/>
    <p:sldId id="260" r:id="rId7"/>
    <p:sldId id="264" r:id="rId8"/>
    <p:sldId id="261" r:id="rId9"/>
    <p:sldId id="265" r:id="rId10"/>
    <p:sldId id="266" r:id="rId11"/>
    <p:sldId id="267" r:id="rId12"/>
    <p:sldId id="268" r:id="rId13"/>
    <p:sldId id="274" r:id="rId14"/>
    <p:sldId id="273" r:id="rId15"/>
    <p:sldId id="271" r:id="rId16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98"/>
    <p:restoredTop sz="95909"/>
  </p:normalViewPr>
  <p:slideViewPr>
    <p:cSldViewPr snapToGrid="0">
      <p:cViewPr>
        <p:scale>
          <a:sx n="89" d="100"/>
          <a:sy n="89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127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44557-56DC-AC46-9F6D-D4CAECEBF9C4}" type="datetimeFigureOut">
              <a:rPr lang="en-US" smtClean="0"/>
              <a:t>9/10/22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44E81-2B8E-004C-94B4-0F2476C3E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8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9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0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7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8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2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4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5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4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2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6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5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81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9B22DD-8FE0-4088-F2AC-1952D6B73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1524000"/>
            <a:ext cx="4572000" cy="2286000"/>
          </a:xfrm>
        </p:spPr>
        <p:txBody>
          <a:bodyPr>
            <a:normAutofit/>
          </a:bodyPr>
          <a:lstStyle/>
          <a:p>
            <a:r>
              <a:rPr lang="en-US" sz="4400" dirty="0"/>
              <a:t>Beta-Reading</a:t>
            </a:r>
            <a:br>
              <a:rPr lang="en-US" sz="4400" dirty="0"/>
            </a:br>
            <a:r>
              <a:rPr lang="en-US" sz="4400" dirty="0"/>
              <a:t>The WRITE WAY</a:t>
            </a:r>
            <a:br>
              <a:rPr lang="en-US" sz="4400" dirty="0"/>
            </a:br>
            <a:r>
              <a:rPr lang="en-US" sz="2400" dirty="0"/>
              <a:t>10 Sept 2022 Writers Table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1D7772-3131-156F-964F-720E30AFC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00838" y="4303093"/>
            <a:ext cx="4886324" cy="177074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presented by</a:t>
            </a:r>
          </a:p>
          <a:p>
            <a:r>
              <a:rPr lang="en-US" dirty="0"/>
              <a:t>Linda Hartmann</a:t>
            </a:r>
          </a:p>
          <a:p>
            <a:r>
              <a:rPr lang="en-US" dirty="0"/>
              <a:t>Immediate Past President </a:t>
            </a:r>
          </a:p>
          <a:p>
            <a:r>
              <a:rPr lang="en-US" dirty="0"/>
              <a:t>&amp; Vice President</a:t>
            </a:r>
          </a:p>
          <a:p>
            <a:endParaRPr lang="en-US" dirty="0"/>
          </a:p>
        </p:txBody>
      </p:sp>
      <p:pic>
        <p:nvPicPr>
          <p:cNvPr id="4" name="Picture 3" descr="Open book">
            <a:extLst>
              <a:ext uri="{FF2B5EF4-FFF2-40B4-BE49-F238E27FC236}">
                <a16:creationId xmlns:a16="http://schemas.microsoft.com/office/drawing/2014/main" id="{06CB89C9-3857-3BE8-300E-E3CEE525A0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78" r="18083" b="-2"/>
          <a:stretch/>
        </p:blipFill>
        <p:spPr>
          <a:xfrm>
            <a:off x="-8" y="762006"/>
            <a:ext cx="5948805" cy="6095979"/>
          </a:xfrm>
          <a:custGeom>
            <a:avLst/>
            <a:gdLst/>
            <a:ahLst/>
            <a:cxnLst/>
            <a:rect l="l" t="t" r="r" b="b"/>
            <a:pathLst>
              <a:path w="5948805" h="6095979">
                <a:moveTo>
                  <a:pt x="1573832" y="765"/>
                </a:moveTo>
                <a:cubicBezTo>
                  <a:pt x="1940190" y="-10734"/>
                  <a:pt x="2329345" y="109280"/>
                  <a:pt x="2734663" y="238687"/>
                </a:cubicBezTo>
                <a:cubicBezTo>
                  <a:pt x="4118244" y="680647"/>
                  <a:pt x="5296697" y="1302752"/>
                  <a:pt x="5668316" y="3639516"/>
                </a:cubicBezTo>
                <a:cubicBezTo>
                  <a:pt x="5788298" y="4393559"/>
                  <a:pt x="5890546" y="5142244"/>
                  <a:pt x="5937022" y="5865869"/>
                </a:cubicBezTo>
                <a:lnTo>
                  <a:pt x="5948805" y="6095979"/>
                </a:lnTo>
                <a:lnTo>
                  <a:pt x="0" y="6095979"/>
                </a:lnTo>
                <a:lnTo>
                  <a:pt x="0" y="1621672"/>
                </a:lnTo>
                <a:lnTo>
                  <a:pt x="36310" y="1518814"/>
                </a:lnTo>
                <a:cubicBezTo>
                  <a:pt x="109805" y="1321982"/>
                  <a:pt x="192755" y="1133640"/>
                  <a:pt x="287891" y="956872"/>
                </a:cubicBezTo>
                <a:cubicBezTo>
                  <a:pt x="669453" y="247734"/>
                  <a:pt x="1102800" y="15549"/>
                  <a:pt x="1573832" y="765"/>
                </a:cubicBez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47DB6CD-8E9E-4643-B3B6-01BD80429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31770-309D-94E9-C0E7-BD633B575C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73"/>
            <a:ext cx="12192000" cy="151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87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97270-A640-9CFC-0463-207601CEE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442914"/>
            <a:ext cx="10244138" cy="9715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T</a:t>
            </a:r>
            <a:r>
              <a:rPr lang="en-US" dirty="0">
                <a:solidFill>
                  <a:srgbClr val="FFFF00"/>
                </a:solidFill>
              </a:rPr>
              <a:t>ransmit with security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C5449-E10C-E7D9-E30D-841FAA789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085850"/>
            <a:ext cx="10668000" cy="550068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Can Beta Readers Steal Your Ideas?   YES – But usually they DON’T  - What can you do to prevent this?</a:t>
            </a:r>
          </a:p>
          <a:p>
            <a:r>
              <a:rPr lang="en-US" dirty="0"/>
              <a:t>Have them sign a Non-Disclosure Agreement</a:t>
            </a:r>
          </a:p>
          <a:p>
            <a:r>
              <a:rPr lang="en-US" dirty="0"/>
              <a:t>Get a Contract with a Lawyer $$$$</a:t>
            </a:r>
          </a:p>
          <a:p>
            <a:r>
              <a:rPr lang="en-US" dirty="0"/>
              <a:t>Give them a hard copy to work from only</a:t>
            </a:r>
          </a:p>
          <a:p>
            <a:r>
              <a:rPr lang="en-US" dirty="0"/>
              <a:t>Have them work from a pdf and send you comments in a second document</a:t>
            </a:r>
          </a:p>
          <a:p>
            <a:r>
              <a:rPr lang="en-US" dirty="0"/>
              <a:t>Have a Video call with them to ensure they know your expectations and that they know your in language your work is copyrighted once written</a:t>
            </a:r>
          </a:p>
          <a:p>
            <a:r>
              <a:rPr lang="en-US" dirty="0"/>
              <a:t>Ensure your public has announcements you are working on this book</a:t>
            </a:r>
          </a:p>
          <a:p>
            <a:r>
              <a:rPr lang="en-US" dirty="0"/>
              <a:t>Try to enjoy the pleasure of a Word document in redline!!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01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3BB3-CD05-C0D8-D045-DABAD231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85774"/>
            <a:ext cx="10072688" cy="10572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E</a:t>
            </a:r>
            <a:r>
              <a:rPr lang="en-US" dirty="0">
                <a:solidFill>
                  <a:srgbClr val="FFFF00"/>
                </a:solidFill>
              </a:rPr>
              <a:t>nlighten, </a:t>
            </a:r>
            <a:r>
              <a:rPr lang="en-US" b="1" dirty="0">
                <a:solidFill>
                  <a:srgbClr val="FFFF00"/>
                </a:solidFill>
              </a:rPr>
              <a:t>E</a:t>
            </a:r>
            <a:r>
              <a:rPr lang="en-US" dirty="0">
                <a:solidFill>
                  <a:srgbClr val="FFFF00"/>
                </a:solidFill>
              </a:rPr>
              <a:t>ducate, and </a:t>
            </a:r>
            <a:r>
              <a:rPr lang="en-US" b="1" dirty="0">
                <a:solidFill>
                  <a:srgbClr val="FFFF00"/>
                </a:solidFill>
              </a:rPr>
              <a:t>E</a:t>
            </a:r>
            <a:r>
              <a:rPr lang="en-US" dirty="0">
                <a:solidFill>
                  <a:srgbClr val="FFFF00"/>
                </a:solidFill>
              </a:rPr>
              <a:t>ngage yourself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and your beta-readers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4046-FAE8-E44C-1601-A36ABC75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4" y="1385888"/>
            <a:ext cx="10958512" cy="5200650"/>
          </a:xfrm>
        </p:spPr>
        <p:txBody>
          <a:bodyPr>
            <a:normAutofit fontScale="92500"/>
          </a:bodyPr>
          <a:lstStyle/>
          <a:p>
            <a:r>
              <a:rPr lang="en-US" dirty="0"/>
              <a:t>Communication about EXPECTATIONS is KEY</a:t>
            </a:r>
          </a:p>
          <a:p>
            <a:r>
              <a:rPr lang="en-US" dirty="0"/>
              <a:t>You will need to develop a tough skin, but you remain the author of your book, and remember that FEEDBACK IS A GIFT</a:t>
            </a:r>
          </a:p>
          <a:p>
            <a:r>
              <a:rPr lang="en-US" dirty="0"/>
              <a:t>List the questions you have about the book, areas you would like the reader to think about or focus on while they are reading</a:t>
            </a:r>
          </a:p>
          <a:p>
            <a:r>
              <a:rPr lang="en-US" dirty="0"/>
              <a:t>If you have a preferred way you want your feedback, be clear about that – otherwise let them offer it in the way they are used to</a:t>
            </a:r>
          </a:p>
          <a:p>
            <a:r>
              <a:rPr lang="en-US" dirty="0"/>
              <a:t>Engage in a conversation about your expectations about everything from whether they know your genre, to the turnaround time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4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B8308-A7AD-D794-3861-DF8172983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1"/>
            <a:ext cx="10668000" cy="9096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W</a:t>
            </a:r>
            <a:r>
              <a:rPr lang="en-US" dirty="0">
                <a:solidFill>
                  <a:srgbClr val="FFFF00"/>
                </a:solidFill>
              </a:rPr>
              <a:t>rangles and </a:t>
            </a:r>
            <a:r>
              <a:rPr lang="en-US" b="1" dirty="0">
                <a:solidFill>
                  <a:srgbClr val="FFFF00"/>
                </a:solidFill>
              </a:rPr>
              <a:t>W</a:t>
            </a:r>
            <a:r>
              <a:rPr lang="en-US" dirty="0">
                <a:solidFill>
                  <a:srgbClr val="FFFF00"/>
                </a:solidFill>
              </a:rPr>
              <a:t>ishes identified?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A8510-8CA2-B4F5-671C-17E9DD0B8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43050"/>
            <a:ext cx="10668000" cy="4561033"/>
          </a:xfrm>
        </p:spPr>
        <p:txBody>
          <a:bodyPr>
            <a:normAutofit/>
          </a:bodyPr>
          <a:lstStyle/>
          <a:p>
            <a:r>
              <a:rPr lang="en-US" dirty="0"/>
              <a:t>Where does the story lag? Is there a character who mysteriously (dis)appears.  </a:t>
            </a:r>
          </a:p>
          <a:p>
            <a:r>
              <a:rPr lang="en-US" dirty="0"/>
              <a:t>Where do I lose focus or preach or rant?</a:t>
            </a:r>
          </a:p>
          <a:p>
            <a:r>
              <a:rPr lang="en-US" dirty="0"/>
              <a:t>Does the ending feel satisfying to you?</a:t>
            </a:r>
          </a:p>
          <a:p>
            <a:r>
              <a:rPr lang="en-US" dirty="0"/>
              <a:t>Do the characters seem real?</a:t>
            </a:r>
          </a:p>
          <a:p>
            <a:r>
              <a:rPr lang="en-US" dirty="0"/>
              <a:t>Does the dialogue feel stiff, or not conversational enough?</a:t>
            </a:r>
          </a:p>
          <a:p>
            <a:r>
              <a:rPr lang="en-US" dirty="0"/>
              <a:t>Have I covered all of the “loose ends?”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97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E872-0915-38E9-640F-831A5B8E1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100012"/>
            <a:ext cx="10668000" cy="169975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</a:rPr>
              <a:t>sk the pertinent questions, and </a:t>
            </a:r>
            <a:r>
              <a:rPr lang="en-US" b="1" dirty="0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</a:rPr>
              <a:t>ssimilate</a:t>
            </a:r>
            <a:br>
              <a:rPr lang="en-US" dirty="0"/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3CB92-C5BD-F7C1-75EA-0B7785FFC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14450"/>
            <a:ext cx="10668000" cy="5071836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Once you have the feedback, what do you do with it?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You have asked the pertinent questions, and you may agree or not with the feedback you have been given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This is where it helps to have a number of beta readers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you get a lot of the same feedback, it is important to consider the change as potentially relevant, more so than a one-off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Incorporate the changes you like, and ensure that you go though to change anything else effected within the story if missed</a:t>
            </a:r>
          </a:p>
        </p:txBody>
      </p:sp>
    </p:spTree>
    <p:extLst>
      <p:ext uri="{BB962C8B-B14F-4D97-AF65-F5344CB8AC3E}">
        <p14:creationId xmlns:p14="http://schemas.microsoft.com/office/powerpoint/2010/main" val="71551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37F6-CB4F-47D8-7ADD-B91A54E37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9810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Y</a:t>
            </a:r>
            <a:r>
              <a:rPr lang="en-US" dirty="0">
                <a:solidFill>
                  <a:srgbClr val="FFFF00"/>
                </a:solidFill>
              </a:rPr>
              <a:t>ielding and </a:t>
            </a:r>
            <a:r>
              <a:rPr lang="en-US" b="1" dirty="0" err="1">
                <a:solidFill>
                  <a:srgbClr val="FFFF00"/>
                </a:solidFill>
              </a:rPr>
              <a:t>Y</a:t>
            </a:r>
            <a:r>
              <a:rPr lang="en-US" dirty="0" err="1">
                <a:solidFill>
                  <a:srgbClr val="FFFF00"/>
                </a:solidFill>
              </a:rPr>
              <a:t>ucks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FF13B-1C38-8BFE-B5A9-2A7D0DA25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19958"/>
            <a:ext cx="10668000" cy="4909417"/>
          </a:xfrm>
        </p:spPr>
        <p:txBody>
          <a:bodyPr/>
          <a:lstStyle/>
          <a:p>
            <a:r>
              <a:rPr lang="en-US" dirty="0"/>
              <a:t>REMEMBER: FEEDBACK IS A GIFT (EVEN WHEN YOU DO NOT 	AGREE WITH IT!)</a:t>
            </a:r>
          </a:p>
          <a:p>
            <a:r>
              <a:rPr lang="en-US" dirty="0"/>
              <a:t>Sometimes when you don’t agree, feedback is worth considering – a different point of view may grow on you</a:t>
            </a:r>
          </a:p>
          <a:p>
            <a:r>
              <a:rPr lang="en-US" dirty="0"/>
              <a:t>If you know it is outrageous for the book, chalk it up to a whimsical yuck and have good humor about it</a:t>
            </a:r>
          </a:p>
          <a:p>
            <a:r>
              <a:rPr lang="en-US" dirty="0"/>
              <a:t>If you are uncertain, take time to try it out, and see where it may lead. Sometimes a yield can be a smart move</a:t>
            </a:r>
          </a:p>
        </p:txBody>
      </p:sp>
    </p:spTree>
    <p:extLst>
      <p:ext uri="{BB962C8B-B14F-4D97-AF65-F5344CB8AC3E}">
        <p14:creationId xmlns:p14="http://schemas.microsoft.com/office/powerpoint/2010/main" val="3940080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E872-0915-38E9-640F-831A5B8E1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100012"/>
            <a:ext cx="10668000" cy="169975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Lastly, If YOU are the Beta Reader…</a:t>
            </a:r>
            <a:br>
              <a:rPr lang="en-US" dirty="0"/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3CB92-C5BD-F7C1-75EA-0B7785FFC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14450"/>
            <a:ext cx="10668000" cy="5071836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Offer Constructive Criticism – you are being asked for more than whether you liked the book or not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 kind in how you offer your feedback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 the other hand, just saying things like "this is good" and little else is 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not helpful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Try to be encouraging.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We all write wonky stuff. Be polite in your language. If you don't like something, don't say "this is lousy."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Everything you say/write to another for their book should be with a heart's desire to help them write the best book they can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98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C9A5-3092-11DA-E93D-2C4F3F7B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QUESTIONS: RAISE YOUR HAND IF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38D1E-733D-B887-4975-31983C05A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59429"/>
            <a:ext cx="10668000" cy="4426857"/>
          </a:xfrm>
        </p:spPr>
        <p:txBody>
          <a:bodyPr>
            <a:normAutofit/>
          </a:bodyPr>
          <a:lstStyle/>
          <a:p>
            <a:r>
              <a:rPr lang="en-US" dirty="0"/>
              <a:t>HAVE  A SOLID IDEA OF WHAT BETA-READING REQUIRES?</a:t>
            </a:r>
          </a:p>
          <a:p>
            <a:r>
              <a:rPr lang="en-US" dirty="0"/>
              <a:t>HAVE PERFORMED BETA-READING FOR ANOTHER’S BOOK?</a:t>
            </a:r>
          </a:p>
          <a:p>
            <a:r>
              <a:rPr lang="en-US" dirty="0"/>
              <a:t>HAVE REQUESTED A BETA-READER (S) FOR YOUR OWN BOOK?</a:t>
            </a:r>
          </a:p>
          <a:p>
            <a:r>
              <a:rPr lang="en-US" dirty="0"/>
              <a:t>HAVE BEEN INTERESTED IN BECOMING OR ASKING SOMEONE TO BETA-READ BUT WERE NOT SURE HOW OR WHERE TO BEGIN?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3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E872-0915-38E9-640F-831A5B8E1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0800"/>
            <a:ext cx="10668000" cy="189411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Beta-Reading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THE WRITE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3CB92-C5BD-F7C1-75EA-0B7785FFC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99772"/>
            <a:ext cx="10668000" cy="4586514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W</a:t>
            </a:r>
            <a:r>
              <a:rPr lang="en-US" dirty="0"/>
              <a:t>hat is beta-reading?</a:t>
            </a:r>
          </a:p>
          <a:p>
            <a:r>
              <a:rPr lang="en-US" b="1" dirty="0"/>
              <a:t>R</a:t>
            </a:r>
            <a:r>
              <a:rPr lang="en-US" dirty="0"/>
              <a:t>eason – Why should I need this when I am happy with my draft?</a:t>
            </a:r>
          </a:p>
          <a:p>
            <a:r>
              <a:rPr lang="en-US" b="1" dirty="0"/>
              <a:t>I</a:t>
            </a:r>
            <a:r>
              <a:rPr lang="en-US" dirty="0"/>
              <a:t>dentify who are the best Beta-readers for your book &amp; how to find them</a:t>
            </a:r>
          </a:p>
          <a:p>
            <a:r>
              <a:rPr lang="en-US" b="1" dirty="0"/>
              <a:t>T</a:t>
            </a:r>
            <a:r>
              <a:rPr lang="en-US" dirty="0"/>
              <a:t>ransmit with security</a:t>
            </a:r>
          </a:p>
          <a:p>
            <a:r>
              <a:rPr lang="en-US" b="1" dirty="0"/>
              <a:t>E</a:t>
            </a:r>
            <a:r>
              <a:rPr lang="en-US" dirty="0"/>
              <a:t>nlighten, </a:t>
            </a:r>
            <a:r>
              <a:rPr lang="en-US" b="1" dirty="0"/>
              <a:t>E</a:t>
            </a:r>
            <a:r>
              <a:rPr lang="en-US" dirty="0"/>
              <a:t>ducate, and </a:t>
            </a:r>
            <a:r>
              <a:rPr lang="en-US" b="1" dirty="0"/>
              <a:t>E</a:t>
            </a:r>
            <a:r>
              <a:rPr lang="en-US" dirty="0"/>
              <a:t>ngage yourself and your beta-readers</a:t>
            </a:r>
          </a:p>
          <a:p>
            <a:r>
              <a:rPr lang="en-US" b="1" dirty="0"/>
              <a:t>W</a:t>
            </a:r>
            <a:r>
              <a:rPr lang="en-US" dirty="0"/>
              <a:t>rangles and </a:t>
            </a:r>
            <a:r>
              <a:rPr lang="en-US" b="1" dirty="0"/>
              <a:t>W</a:t>
            </a:r>
            <a:r>
              <a:rPr lang="en-US" dirty="0"/>
              <a:t>ishes identified? </a:t>
            </a:r>
          </a:p>
          <a:p>
            <a:r>
              <a:rPr lang="en-US" b="1" dirty="0"/>
              <a:t>A</a:t>
            </a:r>
            <a:r>
              <a:rPr lang="en-US" dirty="0"/>
              <a:t>sk the pertinent questions, and </a:t>
            </a:r>
            <a:r>
              <a:rPr lang="en-US" b="1" dirty="0"/>
              <a:t>A</a:t>
            </a:r>
            <a:r>
              <a:rPr lang="en-US" dirty="0"/>
              <a:t>ssimilate</a:t>
            </a:r>
          </a:p>
          <a:p>
            <a:r>
              <a:rPr lang="en-US" b="1" dirty="0"/>
              <a:t>Y</a:t>
            </a:r>
            <a:r>
              <a:rPr lang="en-US" dirty="0"/>
              <a:t>ielding and </a:t>
            </a:r>
            <a:r>
              <a:rPr lang="en-US" b="1" dirty="0" err="1"/>
              <a:t>Y</a:t>
            </a:r>
            <a:r>
              <a:rPr lang="en-US" dirty="0" err="1"/>
              <a:t>ucks</a:t>
            </a:r>
            <a:endParaRPr lang="en-US" dirty="0"/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4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D9A8C-1D59-46EC-8594-6CD4052AC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31354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W</a:t>
            </a:r>
            <a:r>
              <a:rPr lang="en-US" dirty="0">
                <a:solidFill>
                  <a:srgbClr val="FFFF00"/>
                </a:solidFill>
              </a:rPr>
              <a:t>hat is beta-reading?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02AA2-D6CB-9AE2-68A0-99CFD1479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40114"/>
            <a:ext cx="10668000" cy="4463969"/>
          </a:xfrm>
        </p:spPr>
        <p:txBody>
          <a:bodyPr>
            <a:normAutofit fontScale="92500"/>
          </a:bodyPr>
          <a:lstStyle/>
          <a:p>
            <a:r>
              <a:rPr lang="en-US" dirty="0"/>
              <a:t>The term “beta readers” refers to </a:t>
            </a:r>
            <a:r>
              <a:rPr lang="en-US" dirty="0">
                <a:solidFill>
                  <a:srgbClr val="FFFF00">
                    <a:alpha val="70000"/>
                  </a:srgbClr>
                </a:solidFill>
              </a:rPr>
              <a:t>early</a:t>
            </a:r>
            <a:r>
              <a:rPr lang="en-US" dirty="0"/>
              <a:t> readers who receive a manuscript </a:t>
            </a:r>
            <a:r>
              <a:rPr lang="en-US" dirty="0">
                <a:solidFill>
                  <a:srgbClr val="FFFF00">
                    <a:alpha val="70000"/>
                  </a:srgbClr>
                </a:solidFill>
              </a:rPr>
              <a:t>before </a:t>
            </a:r>
            <a:r>
              <a:rPr lang="en-US" dirty="0"/>
              <a:t>publication and offer a </a:t>
            </a:r>
            <a:r>
              <a:rPr lang="en-US" dirty="0">
                <a:solidFill>
                  <a:srgbClr val="FFFF00">
                    <a:alpha val="70000"/>
                  </a:srgbClr>
                </a:solidFill>
              </a:rPr>
              <a:t>reader's </a:t>
            </a:r>
            <a:r>
              <a:rPr lang="en-US" dirty="0"/>
              <a:t>perspective to complement feedback from other readers, writers and editors.</a:t>
            </a:r>
          </a:p>
          <a:p>
            <a:r>
              <a:rPr lang="en-US" dirty="0"/>
              <a:t>Metaphorically, it is like test-driving a newly designed car</a:t>
            </a:r>
          </a:p>
          <a:p>
            <a:r>
              <a:rPr lang="en-US" dirty="0"/>
              <a:t>It is having others read a book, or a manuscript, to see how it feels, how it works, help work the bugs out with you</a:t>
            </a:r>
          </a:p>
          <a:p>
            <a:r>
              <a:rPr lang="en-US" dirty="0"/>
              <a:t>Identify problem areas; with honesty. In your case with the honesty of what you have learned as a writer.</a:t>
            </a:r>
          </a:p>
        </p:txBody>
      </p:sp>
    </p:spTree>
    <p:extLst>
      <p:ext uri="{BB962C8B-B14F-4D97-AF65-F5344CB8AC3E}">
        <p14:creationId xmlns:p14="http://schemas.microsoft.com/office/powerpoint/2010/main" val="192631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5315-5BE8-745C-3946-FBD347DE9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08000"/>
            <a:ext cx="10668000" cy="150948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</a:rPr>
              <a:t>R</a:t>
            </a:r>
            <a:r>
              <a:rPr lang="en-US" sz="3600" dirty="0">
                <a:solidFill>
                  <a:srgbClr val="FFFF00"/>
                </a:solidFill>
              </a:rPr>
              <a:t>eason – Why should I need beta readers when I am happy with my draft?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5EE21-C6E6-7F2C-E1ED-E63BA1637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28800"/>
            <a:ext cx="10668000" cy="4521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Beta readers </a:t>
            </a:r>
            <a:r>
              <a:rPr lang="en-US" b="1" dirty="0"/>
              <a:t>help you see your story from another perspective</a:t>
            </a:r>
            <a:r>
              <a:rPr lang="en-US" dirty="0"/>
              <a:t>. </a:t>
            </a:r>
          </a:p>
          <a:p>
            <a:r>
              <a:rPr lang="en-US" dirty="0"/>
              <a:t>You don't have emotional distance to read your own work </a:t>
            </a:r>
            <a:r>
              <a:rPr lang="en-US" b="1" dirty="0"/>
              <a:t>objectively</a:t>
            </a:r>
            <a:r>
              <a:rPr lang="en-US" dirty="0"/>
              <a:t>.</a:t>
            </a:r>
          </a:p>
          <a:p>
            <a:r>
              <a:rPr lang="en-US" dirty="0"/>
              <a:t>Just as you need an editor, you also need a beta reader to give you </a:t>
            </a:r>
            <a:r>
              <a:rPr lang="en-US" b="1" dirty="0"/>
              <a:t>unbiased feedback </a:t>
            </a:r>
            <a:r>
              <a:rPr lang="en-US" dirty="0"/>
              <a:t>on </a:t>
            </a:r>
            <a:r>
              <a:rPr lang="en-US" b="1" dirty="0"/>
              <a:t>the whole </a:t>
            </a:r>
            <a:r>
              <a:rPr lang="en-US" dirty="0"/>
              <a:t>of your manuscript.</a:t>
            </a:r>
          </a:p>
          <a:p>
            <a:r>
              <a:rPr lang="en-US" dirty="0"/>
              <a:t>They can </a:t>
            </a:r>
            <a:r>
              <a:rPr lang="en-US" b="1" dirty="0"/>
              <a:t>help you find the problems in your book and fix them before you publish</a:t>
            </a:r>
            <a:r>
              <a:rPr lang="en-US" dirty="0"/>
              <a:t>. </a:t>
            </a:r>
          </a:p>
          <a:p>
            <a:r>
              <a:rPr lang="en-US" dirty="0"/>
              <a:t>Once you have a reasonable draft of your book, you've been thinking about it for months or years, but your beta readers are only seeing it for the </a:t>
            </a:r>
            <a:r>
              <a:rPr lang="en-US" b="1" dirty="0"/>
              <a:t>first time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9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73D5E-CFD0-3E1F-EE4B-6F2AEB29A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01601"/>
            <a:ext cx="10668000" cy="149497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dentify who are the best Beta Readers for your book &amp; how to find them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9614C-B36E-10B1-BC5D-CDD9D88C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9" y="1596571"/>
            <a:ext cx="11335657" cy="5050972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Now I need to say a couple of things I did not want to say</a:t>
            </a:r>
          </a:p>
          <a:p>
            <a:pPr marL="0" indent="0">
              <a:buNone/>
            </a:pPr>
            <a:r>
              <a:rPr lang="en-US" sz="3200" dirty="0"/>
              <a:t>1) You should know the BASIC difference between an ALPHA Reader and and a BETA Reader, as well as the fact that they are often combined by those unaware, OR by those who CAN DO BOTH</a:t>
            </a:r>
          </a:p>
          <a:p>
            <a:pPr marL="0" indent="0">
              <a:buNone/>
            </a:pPr>
            <a:r>
              <a:rPr lang="en-US" sz="3200" dirty="0"/>
              <a:t>1a) A comes before B: Alphas read before Betas – they read the very rough rough drafts and read like a writer in a critique group or an MFA program</a:t>
            </a:r>
          </a:p>
          <a:p>
            <a:pPr marL="0" indent="0">
              <a:buNone/>
            </a:pPr>
            <a:r>
              <a:rPr lang="en-US" sz="3200" dirty="0"/>
              <a:t>2b) Betas are generally big picture readers and come after alphas, when both are used</a:t>
            </a:r>
          </a:p>
        </p:txBody>
      </p:sp>
    </p:spTree>
    <p:extLst>
      <p:ext uri="{BB962C8B-B14F-4D97-AF65-F5344CB8AC3E}">
        <p14:creationId xmlns:p14="http://schemas.microsoft.com/office/powerpoint/2010/main" val="157839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3F913-89A7-EE80-F025-8283350F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85" y="638629"/>
            <a:ext cx="10399485" cy="114662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dentify</a:t>
            </a:r>
            <a:r>
              <a:rPr lang="en-US" dirty="0"/>
              <a:t> who are the best Beta-readers for your book &amp; </a:t>
            </a:r>
            <a:r>
              <a:rPr lang="en-US" dirty="0">
                <a:solidFill>
                  <a:srgbClr val="FFFF00"/>
                </a:solidFill>
              </a:rPr>
              <a:t>how to find them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11017-8FC5-EE38-FA2E-DC9EAEE5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82056"/>
            <a:ext cx="10668000" cy="5021944"/>
          </a:xfrm>
        </p:spPr>
        <p:txBody>
          <a:bodyPr/>
          <a:lstStyle/>
          <a:p>
            <a:r>
              <a:rPr lang="en-US" dirty="0"/>
              <a:t>Critique Groups</a:t>
            </a:r>
          </a:p>
          <a:p>
            <a:r>
              <a:rPr lang="en-US" dirty="0"/>
              <a:t>Writing Groups</a:t>
            </a:r>
          </a:p>
          <a:p>
            <a:r>
              <a:rPr lang="en-US" dirty="0"/>
              <a:t>Book Clubs</a:t>
            </a:r>
          </a:p>
          <a:p>
            <a:r>
              <a:rPr lang="en-US" dirty="0"/>
              <a:t>Do NOT ask your family members – unless they are writers</a:t>
            </a:r>
          </a:p>
          <a:p>
            <a:pPr lvl="1"/>
            <a:r>
              <a:rPr lang="en-US" dirty="0"/>
              <a:t>You need constructive criticism and feedback - you already know they love you and everything you do (if you were willing to think of this!)</a:t>
            </a:r>
          </a:p>
          <a:p>
            <a:r>
              <a:rPr lang="en-US" dirty="0"/>
              <a:t>Back Fence</a:t>
            </a:r>
          </a:p>
          <a:p>
            <a:r>
              <a:rPr lang="en-US" dirty="0"/>
              <a:t>Trade with another writer the favor when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3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EA3BC-F23B-1D0E-990D-3BC9D0AD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3201"/>
            <a:ext cx="10668000" cy="1233713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dentify who are the best Beta Readers for your book &amp; how to find them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DC2C7-ACB5-7D5C-96FC-00310B605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36914"/>
            <a:ext cx="10668000" cy="50654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best of writers have had constructive reviewers</a:t>
            </a:r>
          </a:p>
          <a:p>
            <a:r>
              <a:rPr lang="en-US" dirty="0"/>
              <a:t> Ezra Pound and T.S. Elliot shared their writing with each other</a:t>
            </a:r>
          </a:p>
          <a:p>
            <a:r>
              <a:rPr lang="en-US" dirty="0"/>
              <a:t>F. Scott Fitzgerald, Gertrude Stein, and Hemmingway read each other’s work</a:t>
            </a:r>
          </a:p>
          <a:p>
            <a:r>
              <a:rPr lang="en-US" dirty="0"/>
              <a:t>Similar circles are found in the critique groups of our club and branch, and in MFA programs</a:t>
            </a:r>
          </a:p>
          <a:p>
            <a:r>
              <a:rPr lang="en-US" dirty="0"/>
              <a:t>We need people to experience the story fresh and tell us what they see on the page. It’s the only way to know whether what you’re trying to achieve is working</a:t>
            </a:r>
          </a:p>
        </p:txBody>
      </p:sp>
    </p:spTree>
    <p:extLst>
      <p:ext uri="{BB962C8B-B14F-4D97-AF65-F5344CB8AC3E}">
        <p14:creationId xmlns:p14="http://schemas.microsoft.com/office/powerpoint/2010/main" val="317205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79E70-DDA6-8027-960D-7C36569AA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I</a:t>
            </a:r>
            <a:r>
              <a:rPr lang="en-US" sz="3600" dirty="0">
                <a:solidFill>
                  <a:srgbClr val="FFFF00"/>
                </a:solidFill>
              </a:rPr>
              <a:t>dentify</a:t>
            </a:r>
            <a:r>
              <a:rPr lang="en-US" sz="3600" dirty="0"/>
              <a:t> who are the best Beta-readers for your book &amp; </a:t>
            </a:r>
            <a:r>
              <a:rPr lang="en-US" sz="3600" dirty="0">
                <a:solidFill>
                  <a:srgbClr val="FFFF00"/>
                </a:solidFill>
              </a:rPr>
              <a:t>how to find them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7498-45EC-3E97-ED7E-6A14A8E9D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On-Line – You can search for and find ads for people who</a:t>
            </a:r>
          </a:p>
          <a:p>
            <a:pPr marL="457200" lvl="1" indent="0">
              <a:buNone/>
            </a:pPr>
            <a:r>
              <a:rPr lang="en-US" dirty="0"/>
              <a:t>do this for money</a:t>
            </a:r>
          </a:p>
          <a:p>
            <a:pPr marL="457200" lvl="1" indent="0">
              <a:buNone/>
            </a:pPr>
            <a:r>
              <a:rPr lang="en-US" dirty="0"/>
              <a:t>Payment varies with experience levels and turnaround times (ballpark </a:t>
            </a:r>
          </a:p>
          <a:p>
            <a:pPr marL="457200" lvl="1" indent="0">
              <a:buNone/>
            </a:pPr>
            <a:r>
              <a:rPr lang="en-US" dirty="0"/>
              <a:t>	(from $25- $200, based on genre, turnaround time,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sz="2800" dirty="0"/>
              <a:t>Your website – have you set up an e-mail list?</a:t>
            </a:r>
          </a:p>
          <a:p>
            <a:pPr lvl="1"/>
            <a:r>
              <a:rPr lang="en-US" sz="2800" dirty="0"/>
              <a:t>Goodreads Beta Readers, Other CWC Branches, Community Writing Groups, Absolute Write Water Cooler, Nathan Bransford’s Forum, Beta Readers and Critique Partners Facebook Group, Medium, Upwork</a:t>
            </a:r>
          </a:p>
        </p:txBody>
      </p:sp>
    </p:spTree>
    <p:extLst>
      <p:ext uri="{BB962C8B-B14F-4D97-AF65-F5344CB8AC3E}">
        <p14:creationId xmlns:p14="http://schemas.microsoft.com/office/powerpoint/2010/main" val="41864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AnalogousFromLightSeedRightStep">
      <a:dk1>
        <a:srgbClr val="000000"/>
      </a:dk1>
      <a:lt1>
        <a:srgbClr val="FFFFFF"/>
      </a:lt1>
      <a:dk2>
        <a:srgbClr val="413024"/>
      </a:dk2>
      <a:lt2>
        <a:srgbClr val="E2E7E8"/>
      </a:lt2>
      <a:accent1>
        <a:srgbClr val="C1988C"/>
      </a:accent1>
      <a:accent2>
        <a:srgbClr val="B5A17C"/>
      </a:accent2>
      <a:accent3>
        <a:srgbClr val="A3A67E"/>
      </a:accent3>
      <a:accent4>
        <a:srgbClr val="8FAA74"/>
      </a:accent4>
      <a:accent5>
        <a:srgbClr val="86AB82"/>
      </a:accent5>
      <a:accent6>
        <a:srgbClr val="77AF89"/>
      </a:accent6>
      <a:hlink>
        <a:srgbClr val="5C8A99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4369</TotalTime>
  <Words>1343</Words>
  <Application>Microsoft Macintosh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Beta-Reading The WRITE WAY 10 Sept 2022 Writers Table</vt:lpstr>
      <vt:lpstr> QUESTIONS: RAISE YOUR HAND IF YOU</vt:lpstr>
      <vt:lpstr>Beta-Reading  THE WRITE WAY</vt:lpstr>
      <vt:lpstr>What is beta-reading? </vt:lpstr>
      <vt:lpstr>Reason – Why should I need beta readers when I am happy with my draft?</vt:lpstr>
      <vt:lpstr>Identify who are the best Beta Readers for your book &amp; how to find them</vt:lpstr>
      <vt:lpstr>Identify who are the best Beta-readers for your book &amp; how to find them </vt:lpstr>
      <vt:lpstr> Identify who are the best Beta Readers for your book &amp; how to find them </vt:lpstr>
      <vt:lpstr>Identify who are the best Beta-readers for your book &amp; how to find them</vt:lpstr>
      <vt:lpstr>Transmit with security </vt:lpstr>
      <vt:lpstr>Enlighten, Educate, and Engage yourself  and your beta-readers </vt:lpstr>
      <vt:lpstr>Wrangles and Wishes identified?  </vt:lpstr>
      <vt:lpstr>Ask the pertinent questions, and Assimilate </vt:lpstr>
      <vt:lpstr>Yielding and Yucks </vt:lpstr>
      <vt:lpstr>Lastly, If YOU are the Beta Reader…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Beta-Reading The WRITE WAY 10 Sept 2022 Writers Table</dc:title>
  <dc:creator>Linda Hartmann</dc:creator>
  <cp:lastModifiedBy>Linda Hartmann</cp:lastModifiedBy>
  <cp:revision>13</cp:revision>
  <cp:lastPrinted>2022-09-10T17:10:47Z</cp:lastPrinted>
  <dcterms:created xsi:type="dcterms:W3CDTF">2022-09-10T00:28:02Z</dcterms:created>
  <dcterms:modified xsi:type="dcterms:W3CDTF">2022-09-13T01:17:02Z</dcterms:modified>
</cp:coreProperties>
</file>